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handoutMasterIdLst>
    <p:handoutMasterId r:id="rId6"/>
  </p:handoutMasterIdLst>
  <p:sldIdLst>
    <p:sldId id="268" r:id="rId2"/>
    <p:sldId id="264" r:id="rId3"/>
    <p:sldId id="272" r:id="rId4"/>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04" autoAdjust="0"/>
  </p:normalViewPr>
  <p:slideViewPr>
    <p:cSldViewPr>
      <p:cViewPr varScale="1">
        <p:scale>
          <a:sx n="60" d="100"/>
          <a:sy n="60" d="100"/>
        </p:scale>
        <p:origin x="146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r>
              <a:rPr lang="en-US" dirty="0"/>
              <a:t>4/21/2018</a:t>
            </a:r>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26EF8E7D-73DF-4656-9F42-C3895806A628}" type="slidenum">
              <a:rPr lang="en-US" smtClean="0"/>
              <a:t>‹#›</a:t>
            </a:fld>
            <a:endParaRPr lang="en-US" dirty="0"/>
          </a:p>
        </p:txBody>
      </p:sp>
    </p:spTree>
    <p:extLst>
      <p:ext uri="{BB962C8B-B14F-4D97-AF65-F5344CB8AC3E}">
        <p14:creationId xmlns:p14="http://schemas.microsoft.com/office/powerpoint/2010/main" val="35911313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r>
              <a:rPr lang="en-US" dirty="0"/>
              <a:t>4/21/2018</a:t>
            </a:r>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5EF9B694-64D6-4FF3-BB6E-0E346D79F5E1}" type="slidenum">
              <a:rPr lang="en-US" smtClean="0"/>
              <a:t>‹#›</a:t>
            </a:fld>
            <a:endParaRPr lang="en-US" dirty="0"/>
          </a:p>
        </p:txBody>
      </p:sp>
    </p:spTree>
    <p:extLst>
      <p:ext uri="{BB962C8B-B14F-4D97-AF65-F5344CB8AC3E}">
        <p14:creationId xmlns:p14="http://schemas.microsoft.com/office/powerpoint/2010/main" val="28220216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lections.maryland.gov/elections/2020/2020_Election_Calendar.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Although there are about 3 individuals running against President</a:t>
            </a:r>
            <a:r>
              <a:rPr lang="en-US" baseline="0" dirty="0"/>
              <a:t> Trump, the RNC have not agreed to allow for public debates: 1) Bill Weld (Gov. of Mass), 2) Joe Walsh (former Ill. Congressman), 3) Mark Sanford (former SC congressman)</a:t>
            </a:r>
          </a:p>
          <a:p>
            <a:pPr marL="171450" indent="-171450">
              <a:buFontTx/>
              <a:buChar char="-"/>
            </a:pPr>
            <a:r>
              <a:rPr lang="en-US" baseline="0" dirty="0"/>
              <a:t>Democratic field making debate stages based on fundraising and polling: Former VP Biden, Mass senator Warren, VT senator Sanders, South Bend Indiana Mayor Buttigieg, Cal senator Harris, NJ senator Booker, Entrepreneur Yang, former HUD secretary Castro, MN senator Klobuchar, former TX rep O’Rourke, Hawaii rep. Gabbard and Billionaire activist Steyer</a:t>
            </a:r>
            <a:r>
              <a:rPr lang="en-US" dirty="0"/>
              <a:t> </a:t>
            </a:r>
          </a:p>
          <a:p>
            <a:pPr marL="171450" indent="-171450">
              <a:buFontTx/>
              <a:buChar char="-"/>
            </a:pPr>
            <a:r>
              <a:rPr lang="en-US" dirty="0"/>
              <a:t>Sources: NYtimes</a:t>
            </a:r>
            <a:r>
              <a:rPr lang="en-US" baseline="0" dirty="0"/>
              <a:t> 2020 Presidential Election Calendar</a:t>
            </a:r>
            <a:endParaRPr lang="en-US" dirty="0"/>
          </a:p>
        </p:txBody>
      </p:sp>
      <p:sp>
        <p:nvSpPr>
          <p:cNvPr id="4" name="Date Placeholder 3"/>
          <p:cNvSpPr>
            <a:spLocks noGrp="1"/>
          </p:cNvSpPr>
          <p:nvPr>
            <p:ph type="dt" idx="10"/>
          </p:nvPr>
        </p:nvSpPr>
        <p:spPr/>
        <p:txBody>
          <a:bodyPr/>
          <a:lstStyle/>
          <a:p>
            <a:r>
              <a:rPr lang="en-US" dirty="0"/>
              <a:t>4/21/2018</a:t>
            </a:r>
          </a:p>
        </p:txBody>
      </p:sp>
      <p:sp>
        <p:nvSpPr>
          <p:cNvPr id="5" name="Slide Number Placeholder 4"/>
          <p:cNvSpPr>
            <a:spLocks noGrp="1"/>
          </p:cNvSpPr>
          <p:nvPr>
            <p:ph type="sldNum" sz="quarter" idx="11"/>
          </p:nvPr>
        </p:nvSpPr>
        <p:spPr/>
        <p:txBody>
          <a:bodyPr/>
          <a:lstStyle/>
          <a:p>
            <a:fld id="{5EF9B694-64D6-4FF3-BB6E-0E346D79F5E1}" type="slidenum">
              <a:rPr lang="en-US" smtClean="0"/>
              <a:t>1</a:t>
            </a:fld>
            <a:endParaRPr lang="en-US" dirty="0"/>
          </a:p>
        </p:txBody>
      </p:sp>
    </p:spTree>
    <p:extLst>
      <p:ext uri="{BB962C8B-B14F-4D97-AF65-F5344CB8AC3E}">
        <p14:creationId xmlns:p14="http://schemas.microsoft.com/office/powerpoint/2010/main" val="417118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9B694-64D6-4FF3-BB6E-0E346D79F5E1}" type="slidenum">
              <a:rPr lang="en-US" smtClean="0"/>
              <a:t>2</a:t>
            </a:fld>
            <a:endParaRPr lang="en-US" dirty="0"/>
          </a:p>
        </p:txBody>
      </p:sp>
      <p:sp>
        <p:nvSpPr>
          <p:cNvPr id="5" name="Date Placeholder 4"/>
          <p:cNvSpPr>
            <a:spLocks noGrp="1"/>
          </p:cNvSpPr>
          <p:nvPr>
            <p:ph type="dt" idx="11"/>
          </p:nvPr>
        </p:nvSpPr>
        <p:spPr/>
        <p:txBody>
          <a:bodyPr/>
          <a:lstStyle/>
          <a:p>
            <a:r>
              <a:rPr lang="en-US" dirty="0"/>
              <a:t>4/21/2018</a:t>
            </a:r>
          </a:p>
        </p:txBody>
      </p:sp>
    </p:spTree>
    <p:extLst>
      <p:ext uri="{BB962C8B-B14F-4D97-AF65-F5344CB8AC3E}">
        <p14:creationId xmlns:p14="http://schemas.microsoft.com/office/powerpoint/2010/main" val="118856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r>
              <a:rPr lang="en-US" dirty="0">
                <a:hlinkClick r:id="rId3"/>
              </a:rPr>
              <a:t>https://elections.maryland.gov/elections/2020/2020_Election_Calendar.pdf</a:t>
            </a:r>
            <a:r>
              <a:rPr lang="en-US" dirty="0"/>
              <a:t> </a:t>
            </a:r>
          </a:p>
        </p:txBody>
      </p:sp>
      <p:sp>
        <p:nvSpPr>
          <p:cNvPr id="4" name="Slide Number Placeholder 3"/>
          <p:cNvSpPr>
            <a:spLocks noGrp="1"/>
          </p:cNvSpPr>
          <p:nvPr>
            <p:ph type="sldNum" sz="quarter" idx="10"/>
          </p:nvPr>
        </p:nvSpPr>
        <p:spPr/>
        <p:txBody>
          <a:bodyPr/>
          <a:lstStyle/>
          <a:p>
            <a:fld id="{5EF9B694-64D6-4FF3-BB6E-0E346D79F5E1}" type="slidenum">
              <a:rPr lang="en-US" smtClean="0"/>
              <a:t>3</a:t>
            </a:fld>
            <a:endParaRPr lang="en-US" dirty="0"/>
          </a:p>
        </p:txBody>
      </p:sp>
      <p:sp>
        <p:nvSpPr>
          <p:cNvPr id="5" name="Date Placeholder 4"/>
          <p:cNvSpPr>
            <a:spLocks noGrp="1"/>
          </p:cNvSpPr>
          <p:nvPr>
            <p:ph type="dt" idx="11"/>
          </p:nvPr>
        </p:nvSpPr>
        <p:spPr/>
        <p:txBody>
          <a:bodyPr/>
          <a:lstStyle/>
          <a:p>
            <a:r>
              <a:rPr lang="en-US" dirty="0"/>
              <a:t>4/21/2018</a:t>
            </a:r>
          </a:p>
        </p:txBody>
      </p:sp>
    </p:spTree>
    <p:extLst>
      <p:ext uri="{BB962C8B-B14F-4D97-AF65-F5344CB8AC3E}">
        <p14:creationId xmlns:p14="http://schemas.microsoft.com/office/powerpoint/2010/main" val="118856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2D622-1D8B-4CAC-82E4-71179EF20A68}"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2D622-1D8B-4CAC-82E4-71179EF20A68}"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E2D622-1D8B-4CAC-82E4-71179EF20A68}"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2D622-1D8B-4CAC-82E4-71179EF20A68}"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7C6B82-E997-433A-9F3A-73FB50531906}" type="datetimeFigureOut">
              <a:rPr lang="en-US" smtClean="0"/>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2D622-1D8B-4CAC-82E4-71179EF20A6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F7C6B82-E997-433A-9F3A-73FB50531906}" type="datetimeFigureOut">
              <a:rPr lang="en-US" smtClean="0"/>
              <a:t>1/10/2020</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2E2D622-1D8B-4CAC-82E4-71179EF20A68}"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oty Bop\AppData\Local\Microsoft\Windows\Temporary Internet Files\Content.IE5\VLN8G12O\runner[1].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80" b="89831" l="9927" r="97337"/>
                    </a14:imgEffect>
                  </a14:imgLayer>
                </a14:imgProps>
              </a:ext>
              <a:ext uri="{28A0092B-C50C-407E-A947-70E740481C1C}">
                <a14:useLocalDpi xmlns:a14="http://schemas.microsoft.com/office/drawing/2010/main" val="0"/>
              </a:ext>
            </a:extLst>
          </a:blip>
          <a:srcRect/>
          <a:stretch>
            <a:fillRect/>
          </a:stretch>
        </p:blipFill>
        <p:spPr bwMode="auto">
          <a:xfrm>
            <a:off x="-304800" y="304800"/>
            <a:ext cx="2266950" cy="246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66950" y="381000"/>
            <a:ext cx="6038850" cy="849084"/>
          </a:xfrm>
        </p:spPr>
        <p:txBody>
          <a:bodyPr anchor="t">
            <a:normAutofit/>
          </a:bodyPr>
          <a:lstStyle/>
          <a:p>
            <a:pPr marL="0" lvl="0" indent="0" algn="just">
              <a:buNone/>
            </a:pPr>
            <a:r>
              <a:rPr lang="en-US" sz="2000" b="1" i="1" dirty="0">
                <a:effectLst>
                  <a:outerShdw blurRad="38100" dist="38100" dir="2700000" algn="tl">
                    <a:srgbClr val="000000">
                      <a:alpha val="43137"/>
                    </a:srgbClr>
                  </a:outerShdw>
                </a:effectLst>
              </a:rPr>
              <a:t>Who is running for office? STAY TUNED FOR THE FINAL 2020 BALLOT</a:t>
            </a:r>
          </a:p>
          <a:p>
            <a:pPr marL="0" lvl="0" indent="0" algn="just">
              <a:buNone/>
            </a:pPr>
            <a:endParaRPr lang="en-US" sz="2000" b="1" i="1" dirty="0">
              <a:effectLst>
                <a:outerShdw blurRad="38100" dist="38100" dir="2700000" algn="tl">
                  <a:srgbClr val="000000">
                    <a:alpha val="43137"/>
                  </a:srgbClr>
                </a:outerShdw>
              </a:effectLst>
            </a:endParaRPr>
          </a:p>
          <a:p>
            <a:pPr marL="0" lvl="0" indent="0" algn="just">
              <a:buNone/>
            </a:pP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775076144"/>
              </p:ext>
            </p:extLst>
          </p:nvPr>
        </p:nvGraphicFramePr>
        <p:xfrm>
          <a:off x="1828800" y="1066800"/>
          <a:ext cx="7315200" cy="503628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485390">
                <a:tc gridSpan="2">
                  <a:txBody>
                    <a:bodyPr/>
                    <a:lstStyle/>
                    <a:p>
                      <a:pPr algn="ctr"/>
                      <a:r>
                        <a:rPr lang="en-US" sz="1600" dirty="0"/>
                        <a:t>DEBATE</a:t>
                      </a:r>
                      <a:r>
                        <a:rPr lang="en-US" sz="1600" baseline="0" dirty="0"/>
                        <a:t> SCHEDULE </a:t>
                      </a:r>
                      <a:endParaRPr lang="en-US" sz="1600" dirty="0"/>
                    </a:p>
                  </a:txBody>
                  <a:tcPr/>
                </a:tc>
                <a:tc hMerge="1">
                  <a:txBody>
                    <a:bodyPr/>
                    <a:lstStyle/>
                    <a:p>
                      <a:pPr algn="ctr"/>
                      <a:endParaRPr lang="en-US" dirty="0"/>
                    </a:p>
                  </a:txBody>
                  <a:tcPr/>
                </a:tc>
                <a:extLst>
                  <a:ext uri="{0D108BD9-81ED-4DB2-BD59-A6C34878D82A}">
                    <a16:rowId xmlns:a16="http://schemas.microsoft.com/office/drawing/2014/main" val="10000"/>
                  </a:ext>
                </a:extLst>
              </a:tr>
              <a:tr h="428059">
                <a:tc gridSpan="2">
                  <a:txBody>
                    <a:bodyPr/>
                    <a:lstStyle/>
                    <a:p>
                      <a:pPr algn="ctr"/>
                      <a:r>
                        <a:rPr lang="en-US" sz="1600" dirty="0"/>
                        <a:t>2020</a:t>
                      </a:r>
                    </a:p>
                  </a:txBody>
                  <a:tcPr/>
                </a:tc>
                <a:tc hMerge="1">
                  <a:txBody>
                    <a:bodyPr/>
                    <a:lstStyle/>
                    <a:p>
                      <a:pPr algn="ctr"/>
                      <a:endParaRPr lang="en-US" dirty="0"/>
                    </a:p>
                  </a:txBody>
                  <a:tcPr/>
                </a:tc>
                <a:extLst>
                  <a:ext uri="{0D108BD9-81ED-4DB2-BD59-A6C34878D82A}">
                    <a16:rowId xmlns:a16="http://schemas.microsoft.com/office/drawing/2014/main" val="10005"/>
                  </a:ext>
                </a:extLst>
              </a:tr>
              <a:tr h="748662">
                <a:tc>
                  <a:txBody>
                    <a:bodyPr/>
                    <a:lstStyle/>
                    <a:p>
                      <a:r>
                        <a:rPr lang="en-US" sz="1600" dirty="0"/>
                        <a:t>Jan –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Jan 14</a:t>
                      </a:r>
                      <a:r>
                        <a:rPr lang="en-US" sz="1600" i="1" baseline="30000" dirty="0"/>
                        <a:t>th</a:t>
                      </a:r>
                      <a:r>
                        <a:rPr lang="en-US" sz="1600" i="1" dirty="0"/>
                        <a:t>- CNN debate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Feb 7</a:t>
                      </a:r>
                      <a:r>
                        <a:rPr lang="en-US" sz="1600" i="1" baseline="30000" dirty="0"/>
                        <a:t>th</a:t>
                      </a:r>
                      <a:r>
                        <a:rPr lang="en-US" sz="1600" i="1" dirty="0"/>
                        <a:t> ABS News debate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Feb 19</a:t>
                      </a:r>
                      <a:r>
                        <a:rPr lang="en-US" sz="1600" i="1" baseline="30000" dirty="0"/>
                        <a:t>th</a:t>
                      </a:r>
                      <a:r>
                        <a:rPr lang="en-US" sz="1600" i="1" dirty="0"/>
                        <a:t> NBC debate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Feb 25</a:t>
                      </a:r>
                      <a:r>
                        <a:rPr lang="en-US" sz="1600" i="1" baseline="30000" dirty="0"/>
                        <a:t>th</a:t>
                      </a:r>
                      <a:r>
                        <a:rPr lang="en-US" sz="1600" i="1" dirty="0"/>
                        <a:t> CBS debate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March &amp; April - TBD</a:t>
                      </a:r>
                    </a:p>
                  </a:txBody>
                  <a:tcPr/>
                </a:tc>
                <a:tc>
                  <a:txBody>
                    <a:bodyPr/>
                    <a:lstStyle/>
                    <a:p>
                      <a:r>
                        <a:rPr lang="en-US" sz="1600" dirty="0"/>
                        <a:t>Six more primary debates</a:t>
                      </a:r>
                    </a:p>
                    <a:p>
                      <a:r>
                        <a:rPr lang="en-US" sz="1400" i="1" dirty="0"/>
                        <a:t>Follow the caucus data and debates</a:t>
                      </a:r>
                    </a:p>
                  </a:txBody>
                  <a:tcPr/>
                </a:tc>
                <a:extLst>
                  <a:ext uri="{0D108BD9-81ED-4DB2-BD59-A6C34878D82A}">
                    <a16:rowId xmlns:a16="http://schemas.microsoft.com/office/drawing/2014/main" val="10006"/>
                  </a:ext>
                </a:extLst>
              </a:tr>
              <a:tr h="428059">
                <a:tc>
                  <a:txBody>
                    <a:bodyPr/>
                    <a:lstStyle/>
                    <a:p>
                      <a:r>
                        <a:rPr lang="en-US" sz="1600" dirty="0"/>
                        <a:t>July 13</a:t>
                      </a:r>
                      <a:r>
                        <a:rPr lang="en-US" sz="1600" baseline="30000" dirty="0"/>
                        <a:t>th</a:t>
                      </a:r>
                      <a:r>
                        <a:rPr lang="en-US" sz="1600" baseline="0" dirty="0"/>
                        <a:t> – 16</a:t>
                      </a:r>
                      <a:r>
                        <a:rPr lang="en-US" sz="1600" baseline="30000" dirty="0"/>
                        <a:t>th</a:t>
                      </a:r>
                      <a:r>
                        <a:rPr lang="en-US" sz="1600" baseline="0" dirty="0"/>
                        <a:t> </a:t>
                      </a:r>
                      <a:endParaRPr lang="en-US" sz="1600" dirty="0"/>
                    </a:p>
                  </a:txBody>
                  <a:tcPr/>
                </a:tc>
                <a:tc>
                  <a:txBody>
                    <a:bodyPr/>
                    <a:lstStyle/>
                    <a:p>
                      <a:r>
                        <a:rPr lang="en-US" sz="1600" dirty="0"/>
                        <a:t>Democratic National Convention</a:t>
                      </a:r>
                    </a:p>
                  </a:txBody>
                  <a:tcPr/>
                </a:tc>
                <a:extLst>
                  <a:ext uri="{0D108BD9-81ED-4DB2-BD59-A6C34878D82A}">
                    <a16:rowId xmlns:a16="http://schemas.microsoft.com/office/drawing/2014/main" val="10007"/>
                  </a:ext>
                </a:extLst>
              </a:tr>
              <a:tr h="428059">
                <a:tc>
                  <a:txBody>
                    <a:bodyPr/>
                    <a:lstStyle/>
                    <a:p>
                      <a:r>
                        <a:rPr lang="en-US" sz="1600" dirty="0"/>
                        <a:t>August 24</a:t>
                      </a:r>
                      <a:r>
                        <a:rPr lang="en-US" sz="1600" baseline="30000" dirty="0"/>
                        <a:t>th</a:t>
                      </a:r>
                      <a:r>
                        <a:rPr lang="en-US" sz="1600" dirty="0"/>
                        <a:t> – 27</a:t>
                      </a:r>
                      <a:r>
                        <a:rPr lang="en-US" sz="1600" baseline="30000" dirty="0"/>
                        <a:t>th</a:t>
                      </a:r>
                      <a:r>
                        <a:rPr lang="en-US" sz="1600" dirty="0"/>
                        <a:t> </a:t>
                      </a:r>
                    </a:p>
                  </a:txBody>
                  <a:tcPr/>
                </a:tc>
                <a:tc>
                  <a:txBody>
                    <a:bodyPr/>
                    <a:lstStyle/>
                    <a:p>
                      <a:r>
                        <a:rPr lang="en-US" sz="1600" dirty="0"/>
                        <a:t>Republican National Convention</a:t>
                      </a:r>
                    </a:p>
                  </a:txBody>
                  <a:tcPr/>
                </a:tc>
                <a:extLst>
                  <a:ext uri="{0D108BD9-81ED-4DB2-BD59-A6C34878D82A}">
                    <a16:rowId xmlns:a16="http://schemas.microsoft.com/office/drawing/2014/main" val="10008"/>
                  </a:ext>
                </a:extLst>
              </a:tr>
              <a:tr h="428059">
                <a:tc>
                  <a:txBody>
                    <a:bodyPr/>
                    <a:lstStyle/>
                    <a:p>
                      <a:r>
                        <a:rPr lang="en-US" sz="1600" dirty="0"/>
                        <a:t>Sept.</a:t>
                      </a:r>
                      <a:r>
                        <a:rPr lang="en-US" sz="1600" baseline="0" dirty="0"/>
                        <a:t> 29</a:t>
                      </a:r>
                      <a:r>
                        <a:rPr lang="en-US" sz="1600" baseline="30000" dirty="0"/>
                        <a:t>th</a:t>
                      </a:r>
                      <a:r>
                        <a:rPr lang="en-US" sz="1600" baseline="0" dirty="0"/>
                        <a:t> in Indiana </a:t>
                      </a:r>
                      <a:endParaRPr lang="en-US" sz="1600" dirty="0"/>
                    </a:p>
                  </a:txBody>
                  <a:tcPr/>
                </a:tc>
                <a:tc>
                  <a:txBody>
                    <a:bodyPr/>
                    <a:lstStyle/>
                    <a:p>
                      <a:r>
                        <a:rPr lang="en-US" sz="1600" dirty="0"/>
                        <a:t>1</a:t>
                      </a:r>
                      <a:r>
                        <a:rPr lang="en-US" sz="1600" baseline="30000" dirty="0"/>
                        <a:t>st</a:t>
                      </a:r>
                      <a:r>
                        <a:rPr lang="en-US" sz="1600" dirty="0"/>
                        <a:t> Presidential</a:t>
                      </a:r>
                    </a:p>
                  </a:txBody>
                  <a:tcPr/>
                </a:tc>
                <a:extLst>
                  <a:ext uri="{0D108BD9-81ED-4DB2-BD59-A6C34878D82A}">
                    <a16:rowId xmlns:a16="http://schemas.microsoft.com/office/drawing/2014/main" val="10009"/>
                  </a:ext>
                </a:extLst>
              </a:tr>
              <a:tr h="428059">
                <a:tc>
                  <a:txBody>
                    <a:bodyPr/>
                    <a:lstStyle/>
                    <a:p>
                      <a:r>
                        <a:rPr lang="en-US" sz="1600" dirty="0"/>
                        <a:t>Oct.</a:t>
                      </a:r>
                      <a:r>
                        <a:rPr lang="en-US" sz="1600" baseline="0" dirty="0"/>
                        <a:t> 7</a:t>
                      </a:r>
                      <a:r>
                        <a:rPr lang="en-US" sz="1600" baseline="30000" dirty="0"/>
                        <a:t>th</a:t>
                      </a:r>
                      <a:r>
                        <a:rPr lang="en-US" sz="1600" baseline="0" dirty="0"/>
                        <a:t> in Salt Lake City</a:t>
                      </a:r>
                      <a:endParaRPr lang="en-US" sz="1600" dirty="0"/>
                    </a:p>
                  </a:txBody>
                  <a:tcPr/>
                </a:tc>
                <a:tc>
                  <a:txBody>
                    <a:bodyPr/>
                    <a:lstStyle/>
                    <a:p>
                      <a:r>
                        <a:rPr lang="en-US" sz="1600" dirty="0"/>
                        <a:t>Vice Presidential</a:t>
                      </a:r>
                    </a:p>
                  </a:txBody>
                  <a:tcPr/>
                </a:tc>
                <a:extLst>
                  <a:ext uri="{0D108BD9-81ED-4DB2-BD59-A6C34878D82A}">
                    <a16:rowId xmlns:a16="http://schemas.microsoft.com/office/drawing/2014/main" val="10010"/>
                  </a:ext>
                </a:extLst>
              </a:tr>
              <a:tr h="428059">
                <a:tc>
                  <a:txBody>
                    <a:bodyPr/>
                    <a:lstStyle/>
                    <a:p>
                      <a:r>
                        <a:rPr lang="en-US" sz="1600" dirty="0"/>
                        <a:t>Oct. 15</a:t>
                      </a:r>
                      <a:r>
                        <a:rPr lang="en-US" sz="1600" baseline="30000" dirty="0"/>
                        <a:t>th</a:t>
                      </a:r>
                      <a:r>
                        <a:rPr lang="en-US" sz="1600" dirty="0"/>
                        <a:t> in Ann Arbor</a:t>
                      </a:r>
                    </a:p>
                  </a:txBody>
                  <a:tcPr/>
                </a:tc>
                <a:tc>
                  <a:txBody>
                    <a:bodyPr/>
                    <a:lstStyle/>
                    <a:p>
                      <a:r>
                        <a:rPr lang="en-US" sz="1600" dirty="0"/>
                        <a:t>2</a:t>
                      </a:r>
                      <a:r>
                        <a:rPr lang="en-US" sz="1600" baseline="30000" dirty="0"/>
                        <a:t>nd</a:t>
                      </a:r>
                      <a:r>
                        <a:rPr lang="en-US" sz="1600" dirty="0"/>
                        <a:t> Presidential</a:t>
                      </a:r>
                    </a:p>
                  </a:txBody>
                  <a:tcPr/>
                </a:tc>
                <a:extLst>
                  <a:ext uri="{0D108BD9-81ED-4DB2-BD59-A6C34878D82A}">
                    <a16:rowId xmlns:a16="http://schemas.microsoft.com/office/drawing/2014/main" val="10011"/>
                  </a:ext>
                </a:extLst>
              </a:tr>
              <a:tr h="428059">
                <a:tc>
                  <a:txBody>
                    <a:bodyPr/>
                    <a:lstStyle/>
                    <a:p>
                      <a:r>
                        <a:rPr lang="en-US" sz="1600" dirty="0"/>
                        <a:t>Oct. 22</a:t>
                      </a:r>
                      <a:r>
                        <a:rPr lang="en-US" sz="1600" baseline="30000" dirty="0"/>
                        <a:t>nd</a:t>
                      </a:r>
                      <a:r>
                        <a:rPr lang="en-US" sz="1600" dirty="0"/>
                        <a:t> in Nashville</a:t>
                      </a:r>
                    </a:p>
                  </a:txBody>
                  <a:tcPr/>
                </a:tc>
                <a:tc>
                  <a:txBody>
                    <a:bodyPr/>
                    <a:lstStyle/>
                    <a:p>
                      <a:r>
                        <a:rPr lang="en-US" sz="1600" dirty="0"/>
                        <a:t>3</a:t>
                      </a:r>
                      <a:r>
                        <a:rPr lang="en-US" sz="1600" baseline="30000" dirty="0"/>
                        <a:t>rd</a:t>
                      </a:r>
                      <a:r>
                        <a:rPr lang="en-US" sz="1600" dirty="0"/>
                        <a:t> Presidential</a:t>
                      </a:r>
                      <a:r>
                        <a:rPr lang="en-US" sz="1600" baseline="0" dirty="0"/>
                        <a:t> </a:t>
                      </a:r>
                      <a:endParaRPr lang="en-US" sz="1600" dirty="0"/>
                    </a:p>
                  </a:txBody>
                  <a:tcPr/>
                </a:tc>
                <a:extLst>
                  <a:ext uri="{0D108BD9-81ED-4DB2-BD59-A6C34878D82A}">
                    <a16:rowId xmlns:a16="http://schemas.microsoft.com/office/drawing/2014/main" val="10012"/>
                  </a:ext>
                </a:extLst>
              </a:tr>
            </a:tbl>
          </a:graphicData>
        </a:graphic>
      </p:graphicFrame>
      <p:pic>
        <p:nvPicPr>
          <p:cNvPr id="4" name="Picture 3">
            <a:extLst>
              <a:ext uri="{FF2B5EF4-FFF2-40B4-BE49-F238E27FC236}">
                <a16:creationId xmlns:a16="http://schemas.microsoft.com/office/drawing/2014/main" id="{44F733F7-F3CD-4E70-9806-6113D367F404}"/>
              </a:ext>
            </a:extLst>
          </p:cNvPr>
          <p:cNvPicPr>
            <a:picLocks noChangeAspect="1"/>
          </p:cNvPicPr>
          <p:nvPr/>
        </p:nvPicPr>
        <p:blipFill>
          <a:blip r:embed="rId5"/>
          <a:stretch>
            <a:fillRect/>
          </a:stretch>
        </p:blipFill>
        <p:spPr>
          <a:xfrm>
            <a:off x="542194" y="6306290"/>
            <a:ext cx="8059611" cy="493819"/>
          </a:xfrm>
          <a:prstGeom prst="rect">
            <a:avLst/>
          </a:prstGeom>
        </p:spPr>
      </p:pic>
    </p:spTree>
    <p:extLst>
      <p:ext uri="{BB962C8B-B14F-4D97-AF65-F5344CB8AC3E}">
        <p14:creationId xmlns:p14="http://schemas.microsoft.com/office/powerpoint/2010/main" val="30561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a:solidFill>
                  <a:schemeClr val="tx1"/>
                </a:solidFill>
              </a:rPr>
              <a:t>DATES TO REMEMBER!</a:t>
            </a:r>
          </a:p>
        </p:txBody>
      </p:sp>
      <p:sp>
        <p:nvSpPr>
          <p:cNvPr id="5" name="Text Placeholder 4"/>
          <p:cNvSpPr>
            <a:spLocks noGrp="1"/>
          </p:cNvSpPr>
          <p:nvPr>
            <p:ph type="body" sz="quarter" idx="3"/>
          </p:nvPr>
        </p:nvSpPr>
        <p:spPr/>
        <p:txBody>
          <a:bodyPr/>
          <a:lstStyle/>
          <a:p>
            <a:r>
              <a:rPr lang="en-US" dirty="0">
                <a:solidFill>
                  <a:schemeClr val="tx1"/>
                </a:solidFill>
              </a:rPr>
              <a:t>Primary Election Dates</a:t>
            </a:r>
          </a:p>
        </p:txBody>
      </p:sp>
      <p:sp>
        <p:nvSpPr>
          <p:cNvPr id="6" name="Content Placeholder 5"/>
          <p:cNvSpPr>
            <a:spLocks noGrp="1"/>
          </p:cNvSpPr>
          <p:nvPr>
            <p:ph sz="quarter" idx="4"/>
          </p:nvPr>
        </p:nvSpPr>
        <p:spPr>
          <a:xfrm>
            <a:off x="4648200" y="1219200"/>
            <a:ext cx="3657600" cy="4023360"/>
          </a:xfrm>
        </p:spPr>
        <p:txBody>
          <a:bodyPr>
            <a:noAutofit/>
          </a:bodyPr>
          <a:lstStyle/>
          <a:p>
            <a:pPr marL="0" indent="0">
              <a:buNone/>
            </a:pPr>
            <a:r>
              <a:rPr lang="en-US" sz="1600" b="1" dirty="0">
                <a:solidFill>
                  <a:schemeClr val="tx1"/>
                </a:solidFill>
              </a:rPr>
              <a:t>General Election</a:t>
            </a:r>
            <a:r>
              <a:rPr lang="en-US" sz="1600" dirty="0">
                <a:solidFill>
                  <a:schemeClr val="tx1"/>
                </a:solidFill>
              </a:rPr>
              <a:t> - </a:t>
            </a:r>
            <a:r>
              <a:rPr lang="en-US" sz="1600" b="1" dirty="0">
                <a:solidFill>
                  <a:schemeClr val="tx1"/>
                </a:solidFill>
              </a:rPr>
              <a:t>Tuesday, April 28, 2020         7 am until 8 pm</a:t>
            </a:r>
          </a:p>
          <a:p>
            <a:pPr marL="0" indent="0">
              <a:buNone/>
            </a:pPr>
            <a:r>
              <a:rPr lang="en-US" sz="1600" dirty="0">
                <a:solidFill>
                  <a:schemeClr val="tx1"/>
                </a:solidFill>
              </a:rPr>
              <a:t>Last chance to register for election and change party affiliation</a:t>
            </a:r>
          </a:p>
          <a:p>
            <a:r>
              <a:rPr lang="en-US" sz="1600" dirty="0">
                <a:solidFill>
                  <a:schemeClr val="tx1"/>
                </a:solidFill>
              </a:rPr>
              <a:t>Tuesday, April 7</a:t>
            </a:r>
            <a:r>
              <a:rPr lang="en-US" sz="1600" baseline="30000" dirty="0">
                <a:solidFill>
                  <a:schemeClr val="tx1"/>
                </a:solidFill>
              </a:rPr>
              <a:t>th</a:t>
            </a:r>
            <a:r>
              <a:rPr lang="en-US" sz="1600" dirty="0">
                <a:solidFill>
                  <a:schemeClr val="tx1"/>
                </a:solidFill>
              </a:rPr>
              <a:t> </a:t>
            </a:r>
          </a:p>
          <a:p>
            <a:pPr marL="0" indent="0">
              <a:buNone/>
            </a:pPr>
            <a:r>
              <a:rPr lang="en-US" sz="1600" dirty="0">
                <a:solidFill>
                  <a:schemeClr val="tx1"/>
                </a:solidFill>
              </a:rPr>
              <a:t>Early Voting Deadline </a:t>
            </a:r>
          </a:p>
          <a:p>
            <a:r>
              <a:rPr lang="en-US" sz="1600" dirty="0">
                <a:solidFill>
                  <a:schemeClr val="tx1"/>
                </a:solidFill>
              </a:rPr>
              <a:t>Thursday, April 16</a:t>
            </a:r>
            <a:r>
              <a:rPr lang="en-US" sz="1600" baseline="30000" dirty="0">
                <a:solidFill>
                  <a:schemeClr val="tx1"/>
                </a:solidFill>
              </a:rPr>
              <a:t>th</a:t>
            </a:r>
            <a:r>
              <a:rPr lang="en-US" sz="1600" dirty="0">
                <a:solidFill>
                  <a:schemeClr val="tx1"/>
                </a:solidFill>
              </a:rPr>
              <a:t> –  Thursday, April 23</a:t>
            </a:r>
            <a:r>
              <a:rPr lang="en-US" sz="1600" baseline="30000" dirty="0">
                <a:solidFill>
                  <a:schemeClr val="tx1"/>
                </a:solidFill>
              </a:rPr>
              <a:t>rd</a:t>
            </a:r>
            <a:r>
              <a:rPr lang="en-US" sz="1600" dirty="0">
                <a:solidFill>
                  <a:schemeClr val="tx1"/>
                </a:solidFill>
              </a:rPr>
              <a:t> (10 am – 8 pm)</a:t>
            </a:r>
          </a:p>
          <a:p>
            <a:pPr marL="0" indent="0">
              <a:buNone/>
            </a:pPr>
            <a:r>
              <a:rPr lang="en-US" sz="1600" dirty="0">
                <a:solidFill>
                  <a:schemeClr val="tx1"/>
                </a:solidFill>
              </a:rPr>
              <a:t> Last chance to request an absentee ballot</a:t>
            </a:r>
          </a:p>
          <a:p>
            <a:r>
              <a:rPr lang="en-US" sz="1600" dirty="0">
                <a:solidFill>
                  <a:schemeClr val="tx1"/>
                </a:solidFill>
              </a:rPr>
              <a:t>Friday, April 24 (8 am) delivered online</a:t>
            </a:r>
          </a:p>
          <a:p>
            <a:r>
              <a:rPr lang="en-US" sz="1600" dirty="0">
                <a:solidFill>
                  <a:schemeClr val="tx1"/>
                </a:solidFill>
              </a:rPr>
              <a:t>Tuesday, April 28 (8 pm) pick-up ballot</a:t>
            </a:r>
          </a:p>
          <a:p>
            <a:pPr marL="0" indent="0">
              <a:buNone/>
            </a:pPr>
            <a:endParaRPr lang="en-US" sz="1600" dirty="0">
              <a:solidFill>
                <a:schemeClr val="tx1"/>
              </a:solidFill>
            </a:endParaRPr>
          </a:p>
        </p:txBody>
      </p:sp>
      <p:cxnSp>
        <p:nvCxnSpPr>
          <p:cNvPr id="8" name="Straight Connector 7"/>
          <p:cNvCxnSpPr/>
          <p:nvPr/>
        </p:nvCxnSpPr>
        <p:spPr>
          <a:xfrm>
            <a:off x="4572000" y="1219200"/>
            <a:ext cx="0" cy="3962400"/>
          </a:xfrm>
          <a:prstGeom prst="line">
            <a:avLst/>
          </a:prstGeom>
        </p:spPr>
        <p:style>
          <a:lnRef idx="3">
            <a:schemeClr val="accent5"/>
          </a:lnRef>
          <a:fillRef idx="0">
            <a:schemeClr val="accent5"/>
          </a:fillRef>
          <a:effectRef idx="2">
            <a:schemeClr val="accent5"/>
          </a:effectRef>
          <a:fontRef idx="minor">
            <a:schemeClr val="tx1"/>
          </a:fontRef>
        </p:style>
      </p:cxnSp>
      <p:pic>
        <p:nvPicPr>
          <p:cNvPr id="717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32561"/>
            <a:ext cx="4297680" cy="362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79489EBC-6914-4B6A-8881-2749906634E6}"/>
              </a:ext>
            </a:extLst>
          </p:cNvPr>
          <p:cNvPicPr>
            <a:picLocks noChangeAspect="1"/>
          </p:cNvPicPr>
          <p:nvPr/>
        </p:nvPicPr>
        <p:blipFill>
          <a:blip r:embed="rId4"/>
          <a:stretch>
            <a:fillRect/>
          </a:stretch>
        </p:blipFill>
        <p:spPr>
          <a:xfrm>
            <a:off x="496474" y="6248400"/>
            <a:ext cx="8059611" cy="493819"/>
          </a:xfrm>
          <a:prstGeom prst="rect">
            <a:avLst/>
          </a:prstGeom>
        </p:spPr>
      </p:pic>
    </p:spTree>
    <p:extLst>
      <p:ext uri="{BB962C8B-B14F-4D97-AF65-F5344CB8AC3E}">
        <p14:creationId xmlns:p14="http://schemas.microsoft.com/office/powerpoint/2010/main" val="8852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a:solidFill>
                  <a:schemeClr val="tx1"/>
                </a:solidFill>
              </a:rPr>
              <a:t>DATES TO REMEMBER!</a:t>
            </a:r>
          </a:p>
        </p:txBody>
      </p:sp>
      <p:sp>
        <p:nvSpPr>
          <p:cNvPr id="5" name="Text Placeholder 4"/>
          <p:cNvSpPr>
            <a:spLocks noGrp="1"/>
          </p:cNvSpPr>
          <p:nvPr>
            <p:ph type="body" sz="quarter" idx="3"/>
          </p:nvPr>
        </p:nvSpPr>
        <p:spPr/>
        <p:txBody>
          <a:bodyPr/>
          <a:lstStyle/>
          <a:p>
            <a:r>
              <a:rPr lang="en-US" dirty="0">
                <a:solidFill>
                  <a:schemeClr val="tx1"/>
                </a:solidFill>
              </a:rPr>
              <a:t>General Election Dates</a:t>
            </a:r>
          </a:p>
        </p:txBody>
      </p:sp>
      <p:sp>
        <p:nvSpPr>
          <p:cNvPr id="6" name="Content Placeholder 5"/>
          <p:cNvSpPr>
            <a:spLocks noGrp="1"/>
          </p:cNvSpPr>
          <p:nvPr>
            <p:ph sz="quarter" idx="4"/>
          </p:nvPr>
        </p:nvSpPr>
        <p:spPr>
          <a:xfrm>
            <a:off x="4648200" y="1219200"/>
            <a:ext cx="3657600" cy="4023360"/>
          </a:xfrm>
        </p:spPr>
        <p:txBody>
          <a:bodyPr>
            <a:noAutofit/>
          </a:bodyPr>
          <a:lstStyle/>
          <a:p>
            <a:pPr marL="0" indent="0">
              <a:buNone/>
            </a:pPr>
            <a:r>
              <a:rPr lang="en-US" sz="1600" b="1" dirty="0">
                <a:solidFill>
                  <a:schemeClr val="tx1"/>
                </a:solidFill>
              </a:rPr>
              <a:t>General Election</a:t>
            </a:r>
            <a:r>
              <a:rPr lang="en-US" sz="1600" dirty="0">
                <a:solidFill>
                  <a:schemeClr val="tx1"/>
                </a:solidFill>
              </a:rPr>
              <a:t> - </a:t>
            </a:r>
            <a:r>
              <a:rPr lang="en-US" sz="1600" b="1" dirty="0">
                <a:solidFill>
                  <a:schemeClr val="tx1"/>
                </a:solidFill>
              </a:rPr>
              <a:t>November 3, 2020,         7 am until 8 pm</a:t>
            </a:r>
          </a:p>
          <a:p>
            <a:pPr marL="0" indent="0">
              <a:buNone/>
            </a:pPr>
            <a:r>
              <a:rPr lang="en-US" sz="1600" dirty="0">
                <a:solidFill>
                  <a:schemeClr val="tx1"/>
                </a:solidFill>
              </a:rPr>
              <a:t>Last chance to register for election</a:t>
            </a:r>
          </a:p>
          <a:p>
            <a:r>
              <a:rPr lang="en-US" sz="1600" dirty="0">
                <a:solidFill>
                  <a:schemeClr val="tx1"/>
                </a:solidFill>
              </a:rPr>
              <a:t>Tuesday October 13</a:t>
            </a:r>
            <a:r>
              <a:rPr lang="en-US" sz="1600" baseline="30000" dirty="0">
                <a:solidFill>
                  <a:schemeClr val="tx1"/>
                </a:solidFill>
              </a:rPr>
              <a:t>th</a:t>
            </a:r>
            <a:r>
              <a:rPr lang="en-US" sz="1600" dirty="0">
                <a:solidFill>
                  <a:schemeClr val="tx1"/>
                </a:solidFill>
              </a:rPr>
              <a:t> </a:t>
            </a:r>
          </a:p>
          <a:p>
            <a:pPr marL="0" lvl="0" indent="0">
              <a:buNone/>
            </a:pPr>
            <a:r>
              <a:rPr lang="en-US" sz="1600" dirty="0">
                <a:solidFill>
                  <a:schemeClr val="tx1"/>
                </a:solidFill>
              </a:rPr>
              <a:t>Early Voting for the General Election  </a:t>
            </a:r>
          </a:p>
          <a:p>
            <a:r>
              <a:rPr lang="en-US" sz="1600" dirty="0">
                <a:solidFill>
                  <a:schemeClr val="tx1"/>
                </a:solidFill>
              </a:rPr>
              <a:t>Thursday, October 22</a:t>
            </a:r>
            <a:r>
              <a:rPr lang="en-US" sz="1600" baseline="30000" dirty="0">
                <a:solidFill>
                  <a:schemeClr val="tx1"/>
                </a:solidFill>
              </a:rPr>
              <a:t>nd</a:t>
            </a:r>
            <a:r>
              <a:rPr lang="en-US" sz="1600" dirty="0">
                <a:solidFill>
                  <a:schemeClr val="tx1"/>
                </a:solidFill>
              </a:rPr>
              <a:t> – Thursday, October 29</a:t>
            </a:r>
            <a:r>
              <a:rPr lang="en-US" sz="1600" baseline="30000" dirty="0">
                <a:solidFill>
                  <a:schemeClr val="tx1"/>
                </a:solidFill>
              </a:rPr>
              <a:t>th</a:t>
            </a:r>
            <a:r>
              <a:rPr lang="en-US" sz="1600" dirty="0">
                <a:solidFill>
                  <a:schemeClr val="tx1"/>
                </a:solidFill>
              </a:rPr>
              <a:t>  (8 am – 8 pm)</a:t>
            </a:r>
          </a:p>
          <a:p>
            <a:pPr marL="0" indent="0">
              <a:buNone/>
            </a:pPr>
            <a:r>
              <a:rPr lang="en-US" sz="1600" dirty="0">
                <a:solidFill>
                  <a:schemeClr val="tx1"/>
                </a:solidFill>
              </a:rPr>
              <a:t> Last chance to request an absentee ballot-</a:t>
            </a:r>
          </a:p>
          <a:p>
            <a:r>
              <a:rPr lang="en-US" sz="1600" dirty="0">
                <a:solidFill>
                  <a:schemeClr val="tx1"/>
                </a:solidFill>
              </a:rPr>
              <a:t>Tuesday October 27</a:t>
            </a:r>
            <a:r>
              <a:rPr lang="en-US" sz="1600" baseline="30000" dirty="0">
                <a:solidFill>
                  <a:schemeClr val="tx1"/>
                </a:solidFill>
              </a:rPr>
              <a:t>th</a:t>
            </a:r>
            <a:r>
              <a:rPr lang="en-US" sz="1600" dirty="0">
                <a:solidFill>
                  <a:schemeClr val="tx1"/>
                </a:solidFill>
              </a:rPr>
              <a:t> (8 pm if by mail; 11:59 pm if by fax/email) delivered by mail</a:t>
            </a:r>
          </a:p>
          <a:p>
            <a:r>
              <a:rPr lang="en-US" sz="1600" dirty="0">
                <a:solidFill>
                  <a:schemeClr val="tx1"/>
                </a:solidFill>
              </a:rPr>
              <a:t>Friday, October 30</a:t>
            </a:r>
            <a:r>
              <a:rPr lang="en-US" sz="1600" baseline="30000" dirty="0">
                <a:solidFill>
                  <a:schemeClr val="tx1"/>
                </a:solidFill>
              </a:rPr>
              <a:t>th</a:t>
            </a:r>
            <a:r>
              <a:rPr lang="en-US" sz="1600" dirty="0">
                <a:solidFill>
                  <a:schemeClr val="tx1"/>
                </a:solidFill>
              </a:rPr>
              <a:t> (5 pm if by mail; 11:59 pm if by fax/email) delivered online</a:t>
            </a:r>
          </a:p>
          <a:p>
            <a:pPr marL="0" indent="0">
              <a:buNone/>
            </a:pPr>
            <a:endParaRPr lang="en-US" sz="1600" dirty="0">
              <a:solidFill>
                <a:schemeClr val="tx1"/>
              </a:solidFill>
            </a:endParaRPr>
          </a:p>
        </p:txBody>
      </p:sp>
      <p:cxnSp>
        <p:nvCxnSpPr>
          <p:cNvPr id="8" name="Straight Connector 7"/>
          <p:cNvCxnSpPr/>
          <p:nvPr/>
        </p:nvCxnSpPr>
        <p:spPr>
          <a:xfrm>
            <a:off x="4572000" y="1219200"/>
            <a:ext cx="0" cy="3962400"/>
          </a:xfrm>
          <a:prstGeom prst="line">
            <a:avLst/>
          </a:prstGeom>
        </p:spPr>
        <p:style>
          <a:lnRef idx="3">
            <a:schemeClr val="accent5"/>
          </a:lnRef>
          <a:fillRef idx="0">
            <a:schemeClr val="accent5"/>
          </a:fillRef>
          <a:effectRef idx="2">
            <a:schemeClr val="accent5"/>
          </a:effectRef>
          <a:fontRef idx="minor">
            <a:schemeClr val="tx1"/>
          </a:fontRef>
        </p:style>
      </p:cxnSp>
      <p:pic>
        <p:nvPicPr>
          <p:cNvPr id="717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32561"/>
            <a:ext cx="4297680" cy="362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6214213-3302-433B-82B5-800348F0C891}"/>
              </a:ext>
            </a:extLst>
          </p:cNvPr>
          <p:cNvPicPr>
            <a:picLocks noChangeAspect="1"/>
          </p:cNvPicPr>
          <p:nvPr/>
        </p:nvPicPr>
        <p:blipFill>
          <a:blip r:embed="rId4"/>
          <a:stretch>
            <a:fillRect/>
          </a:stretch>
        </p:blipFill>
        <p:spPr>
          <a:xfrm>
            <a:off x="496474" y="6271437"/>
            <a:ext cx="8059611" cy="493819"/>
          </a:xfrm>
          <a:prstGeom prst="rect">
            <a:avLst/>
          </a:prstGeom>
        </p:spPr>
      </p:pic>
    </p:spTree>
    <p:extLst>
      <p:ext uri="{BB962C8B-B14F-4D97-AF65-F5344CB8AC3E}">
        <p14:creationId xmlns:p14="http://schemas.microsoft.com/office/powerpoint/2010/main" val="3686823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7219</TotalTime>
  <Words>259</Words>
  <Application>Microsoft Office PowerPoint</Application>
  <PresentationFormat>On-screen Show (4:3)</PresentationFormat>
  <Paragraphs>53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Impact</vt:lpstr>
      <vt:lpstr>Times New Roman</vt:lpstr>
      <vt:lpstr>NewsPrint</vt:lpstr>
      <vt:lpstr>PowerPoint Presentation</vt:lpstr>
      <vt:lpstr>DATES TO REMEMBER!</vt:lpstr>
      <vt:lpstr>DATES TO REMEMBER!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The People</dc:title>
  <dc:creator>Tooty Bop</dc:creator>
  <cp:lastModifiedBy>Gillyard, Jennifer C. (CFSA)</cp:lastModifiedBy>
  <cp:revision>66</cp:revision>
  <cp:lastPrinted>2018-04-20T21:24:48Z</cp:lastPrinted>
  <dcterms:created xsi:type="dcterms:W3CDTF">2018-01-28T17:32:10Z</dcterms:created>
  <dcterms:modified xsi:type="dcterms:W3CDTF">2020-01-10T14:48:45Z</dcterms:modified>
</cp:coreProperties>
</file>